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7" r:id="rId2"/>
    <p:sldId id="258" r:id="rId3"/>
    <p:sldId id="264" r:id="rId4"/>
    <p:sldId id="259" r:id="rId5"/>
    <p:sldId id="265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899" autoAdjust="0"/>
  </p:normalViewPr>
  <p:slideViewPr>
    <p:cSldViewPr snapToGrid="0">
      <p:cViewPr varScale="1">
        <p:scale>
          <a:sx n="68" d="100"/>
          <a:sy n="68" d="100"/>
        </p:scale>
        <p:origin x="6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8A0BBC-AD4F-4972-9A71-015FE17DB42D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9B6E8D-7623-48F5-A3B0-28D51FC815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729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Explicitly mention wireless feature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9B6E8D-7623-48F5-A3B0-28D51FC815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78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744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3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191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98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2682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55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26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876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865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39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9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9EC45D9-85B1-4C16-B51C-097C7CA61180}" type="datetimeFigureOut">
              <a:rPr lang="en-US" smtClean="0"/>
              <a:t>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CFBF54F-B50F-4FF1-BA13-3D85FD5BF63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985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Multisegmental</a:t>
            </a:r>
            <a:r>
              <a:rPr lang="en-US" dirty="0"/>
              <a:t> Motor Output Analysis in Critically Ill Patients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8933635" cy="1143000"/>
          </a:xfrm>
        </p:spPr>
        <p:txBody>
          <a:bodyPr/>
          <a:lstStyle/>
          <a:p>
            <a:r>
              <a:rPr lang="en-US" dirty="0"/>
              <a:t>Matthew Johnson, John Rattray, Dr. Pawel </a:t>
            </a:r>
            <a:r>
              <a:rPr lang="en-US" dirty="0" err="1"/>
              <a:t>Kudela</a:t>
            </a:r>
            <a:r>
              <a:rPr lang="en-US" dirty="0"/>
              <a:t>, Dr. Robert Stevens</a:t>
            </a:r>
          </a:p>
        </p:txBody>
      </p:sp>
    </p:spTree>
    <p:extLst>
      <p:ext uri="{BB962C8B-B14F-4D97-AF65-F5344CB8AC3E}">
        <p14:creationId xmlns:p14="http://schemas.microsoft.com/office/powerpoint/2010/main" val="1132018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978" y="1889760"/>
            <a:ext cx="10058400" cy="4224866"/>
          </a:xfrm>
        </p:spPr>
        <p:txBody>
          <a:bodyPr>
            <a:normAutofit/>
          </a:bodyPr>
          <a:lstStyle/>
          <a:p>
            <a:pPr>
              <a:spcBef>
                <a:spcPts val="2400"/>
              </a:spcBef>
            </a:pPr>
            <a:r>
              <a:rPr lang="en-US" b="1" dirty="0"/>
              <a:t>Coma</a:t>
            </a:r>
            <a:endParaRPr lang="en-US" dirty="0"/>
          </a:p>
          <a:p>
            <a:pPr>
              <a:spcBef>
                <a:spcPts val="2400"/>
              </a:spcBef>
              <a:buFont typeface="Courier New" panose="02070309020205020404" pitchFamily="49" charset="0"/>
              <a:buChar char="o"/>
            </a:pPr>
            <a:r>
              <a:rPr lang="en-US" dirty="0"/>
              <a:t>Many acute neurological conditions (stroke, traumatic brain</a:t>
            </a:r>
            <a:br>
              <a:rPr lang="en-US" dirty="0"/>
            </a:br>
            <a:r>
              <a:rPr lang="en-US" dirty="0"/>
              <a:t> injury) are associated with loss of consciousness (coma)</a:t>
            </a:r>
            <a:endParaRPr lang="en-US" b="1" dirty="0"/>
          </a:p>
          <a:p>
            <a:pPr>
              <a:spcBef>
                <a:spcPts val="2400"/>
              </a:spcBef>
            </a:pPr>
            <a:r>
              <a:rPr lang="en-US" b="1" dirty="0"/>
              <a:t>Glasgow Coma Scale (GCS)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In the clinical setting, consciousness is measured using the GCS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3 </a:t>
            </a:r>
            <a:r>
              <a:rPr lang="en-US" dirty="0" err="1"/>
              <a:t>subscores</a:t>
            </a:r>
            <a:r>
              <a:rPr lang="en-US" dirty="0"/>
              <a:t> of GCS: visual, verbal, and motor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Motor </a:t>
            </a:r>
            <a:r>
              <a:rPr lang="en-US" dirty="0" err="1"/>
              <a:t>subscore</a:t>
            </a:r>
            <a:r>
              <a:rPr lang="en-US" dirty="0"/>
              <a:t> is most predictive of the severity of brain injury</a:t>
            </a:r>
            <a:br>
              <a:rPr lang="en-US" dirty="0"/>
            </a:br>
            <a:r>
              <a:rPr lang="en-US" dirty="0"/>
              <a:t> and outcomes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68020" y="2099734"/>
            <a:ext cx="4076700" cy="267765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GCS Motor </a:t>
            </a:r>
            <a:r>
              <a:rPr lang="en-US" sz="2400" b="1" u="sng" dirty="0" err="1"/>
              <a:t>Subscore</a:t>
            </a:r>
            <a:r>
              <a:rPr lang="en-US" sz="2400" b="1" u="sng" dirty="0"/>
              <a:t> (</a:t>
            </a:r>
            <a:r>
              <a:rPr lang="en-US" sz="2400" b="1" u="sng" dirty="0" err="1"/>
              <a:t>mGCS</a:t>
            </a:r>
            <a:r>
              <a:rPr lang="en-US" sz="2400" b="1" u="sng" dirty="0"/>
              <a:t>)</a:t>
            </a:r>
          </a:p>
          <a:p>
            <a:pPr marL="342900" indent="-342900">
              <a:buAutoNum type="arabicPeriod"/>
            </a:pPr>
            <a:r>
              <a:rPr lang="en-US" sz="2400" dirty="0"/>
              <a:t>No Movement</a:t>
            </a:r>
          </a:p>
          <a:p>
            <a:pPr marL="342900" indent="-342900">
              <a:buAutoNum type="arabicPeriod"/>
            </a:pPr>
            <a:r>
              <a:rPr lang="en-US" sz="2400" dirty="0"/>
              <a:t>Extension</a:t>
            </a:r>
          </a:p>
          <a:p>
            <a:pPr marL="342900" indent="-342900">
              <a:buAutoNum type="arabicPeriod"/>
            </a:pPr>
            <a:r>
              <a:rPr lang="en-US" sz="2400" dirty="0"/>
              <a:t>Flexion</a:t>
            </a:r>
          </a:p>
          <a:p>
            <a:pPr marL="342900" indent="-342900">
              <a:buAutoNum type="arabicPeriod"/>
            </a:pPr>
            <a:r>
              <a:rPr lang="en-US" sz="2400" dirty="0"/>
              <a:t>Withdrawal</a:t>
            </a:r>
          </a:p>
          <a:p>
            <a:pPr marL="342900" indent="-342900">
              <a:buAutoNum type="arabicPeriod"/>
            </a:pPr>
            <a:r>
              <a:rPr lang="en-US" sz="2400" dirty="0"/>
              <a:t>Localization</a:t>
            </a:r>
          </a:p>
          <a:p>
            <a:pPr marL="342900" indent="-342900">
              <a:buAutoNum type="arabicPeriod"/>
            </a:pPr>
            <a:r>
              <a:rPr lang="en-US" sz="2400" dirty="0"/>
              <a:t>Following Motor Commands</a:t>
            </a:r>
          </a:p>
        </p:txBody>
      </p:sp>
    </p:spTree>
    <p:extLst>
      <p:ext uri="{BB962C8B-B14F-4D97-AF65-F5344CB8AC3E}">
        <p14:creationId xmlns:p14="http://schemas.microsoft.com/office/powerpoint/2010/main" val="2567066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2400"/>
              </a:spcBef>
              <a:buNone/>
            </a:pPr>
            <a:r>
              <a:rPr lang="en-US" b="1" dirty="0"/>
              <a:t>Problem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Current method for evaluating coma (GCS) is observer-dependent, non-quantitative, and is limited by poor inter-observer reliability</a:t>
            </a:r>
          </a:p>
          <a:p>
            <a:pPr marL="0" indent="0">
              <a:buNone/>
            </a:pPr>
            <a:r>
              <a:rPr lang="en-US" b="1" dirty="0"/>
              <a:t>Goal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To design a </a:t>
            </a:r>
            <a:r>
              <a:rPr lang="en-US" dirty="0" err="1"/>
              <a:t>multisegmental</a:t>
            </a:r>
            <a:r>
              <a:rPr lang="en-US" dirty="0"/>
              <a:t> wearable movement tracking sensor network to establish a classification system or feature extraction system capable of accurately classifying brain-injured coma patients on the basis of the motor component of their GCS evaluation</a:t>
            </a:r>
          </a:p>
        </p:txBody>
      </p:sp>
    </p:spTree>
    <p:extLst>
      <p:ext uri="{BB962C8B-B14F-4D97-AF65-F5344CB8AC3E}">
        <p14:creationId xmlns:p14="http://schemas.microsoft.com/office/powerpoint/2010/main" val="508918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972" y="2263273"/>
            <a:ext cx="3881258" cy="3429000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350" y="2263273"/>
            <a:ext cx="4642069" cy="3429000"/>
          </a:xfrm>
          <a:prstGeom prst="rect">
            <a:avLst/>
          </a:prstGeom>
        </p:spPr>
      </p:pic>
      <p:pic>
        <p:nvPicPr>
          <p:cNvPr id="12" name="Content Placeholder 11"/>
          <p:cNvPicPr>
            <a:picLocks noGrp="1" noChangeAspect="1"/>
          </p:cNvPicPr>
          <p:nvPr>
            <p:ph sz="half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"/>
          <a:stretch/>
        </p:blipFill>
        <p:spPr>
          <a:xfrm>
            <a:off x="21527" y="1985246"/>
            <a:ext cx="2669385" cy="4003889"/>
          </a:xfrm>
        </p:spPr>
      </p:pic>
    </p:spTree>
    <p:extLst>
      <p:ext uri="{BB962C8B-B14F-4D97-AF65-F5344CB8AC3E}">
        <p14:creationId xmlns:p14="http://schemas.microsoft.com/office/powerpoint/2010/main" val="1963794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Movelets</a:t>
            </a:r>
            <a:endParaRPr lang="en-US" b="1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err="1"/>
              <a:t>Movelets</a:t>
            </a:r>
            <a:r>
              <a:rPr lang="en-US" dirty="0"/>
              <a:t>: a collection of three acceleration time samples in a window of a given size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By comparing a </a:t>
            </a:r>
            <a:r>
              <a:rPr lang="en-US" dirty="0" err="1"/>
              <a:t>movelet</a:t>
            </a:r>
            <a:r>
              <a:rPr lang="en-US" dirty="0"/>
              <a:t> of a small sample size to a larger dictionary sample, it is possible to distinguish different, unique movements</a:t>
            </a:r>
          </a:p>
          <a:p>
            <a:pPr marL="0" indent="0">
              <a:buNone/>
            </a:pPr>
            <a:r>
              <a:rPr lang="en-US" b="1" dirty="0"/>
              <a:t>Approach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Create a dictionary of motor outputs training data specific to motor </a:t>
            </a:r>
            <a:r>
              <a:rPr lang="en-US" dirty="0" err="1"/>
              <a:t>subscores</a:t>
            </a:r>
            <a:r>
              <a:rPr lang="en-US" dirty="0"/>
              <a:t> of the GCS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Write an algorithm to accurately classify motor response data in coma patients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275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7" name="final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6612" y="1817982"/>
            <a:ext cx="7959735" cy="4477240"/>
          </a:xfrm>
        </p:spPr>
      </p:pic>
    </p:spTree>
    <p:extLst>
      <p:ext uri="{BB962C8B-B14F-4D97-AF65-F5344CB8AC3E}">
        <p14:creationId xmlns:p14="http://schemas.microsoft.com/office/powerpoint/2010/main" val="509078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Short Term Goals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Improve accuracy of </a:t>
            </a:r>
            <a:r>
              <a:rPr lang="en-US" dirty="0" err="1"/>
              <a:t>mGSC</a:t>
            </a:r>
            <a:r>
              <a:rPr lang="en-US" dirty="0"/>
              <a:t> classifications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Validate accuracy of classification algorithm in controls and in coma patients</a:t>
            </a:r>
          </a:p>
          <a:p>
            <a:pPr marL="0" indent="0">
              <a:buNone/>
            </a:pPr>
            <a:r>
              <a:rPr lang="en-US" b="1" dirty="0"/>
              <a:t>Long Term Goals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Incorporate different machine learning algorithms to more accurately classify motor outputs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Replace TI </a:t>
            </a:r>
            <a:r>
              <a:rPr lang="en-US" dirty="0" err="1"/>
              <a:t>SensorTag</a:t>
            </a:r>
            <a:r>
              <a:rPr lang="en-US" dirty="0"/>
              <a:t> with custom-built device that is designed specifically to the needs of our project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Map motor output patterns to specific clinical trajectories and health outcomes in patients with neurological disorders 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862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626" y="2407890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23965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4A5705F40C13479A4F4A2596C137DA" ma:contentTypeVersion="0" ma:contentTypeDescription="Create a new document." ma:contentTypeScope="" ma:versionID="9ebd1011de913178fe17fa2690513ff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27b4a4f76bea50102067bc7ec8c6d4d1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45287CB-F710-45D9-8F70-5BDAAB28CF6F}"/>
</file>

<file path=customXml/itemProps2.xml><?xml version="1.0" encoding="utf-8"?>
<ds:datastoreItem xmlns:ds="http://schemas.openxmlformats.org/officeDocument/2006/customXml" ds:itemID="{F2C89F33-4B65-4CF6-B4CD-A4C0F010D16D}"/>
</file>

<file path=customXml/itemProps3.xml><?xml version="1.0" encoding="utf-8"?>
<ds:datastoreItem xmlns:ds="http://schemas.openxmlformats.org/officeDocument/2006/customXml" ds:itemID="{11F2898D-7898-4255-801F-B9FBB7E596CF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4433</TotalTime>
  <Words>254</Words>
  <Application>Microsoft Office PowerPoint</Application>
  <PresentationFormat>Widescreen</PresentationFormat>
  <Paragraphs>41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Courier New</vt:lpstr>
      <vt:lpstr>Retrospect</vt:lpstr>
      <vt:lpstr>Multisegmental Motor Output Analysis in Critically Ill Patients</vt:lpstr>
      <vt:lpstr>Background</vt:lpstr>
      <vt:lpstr>Problem</vt:lpstr>
      <vt:lpstr>Method</vt:lpstr>
      <vt:lpstr>Approach</vt:lpstr>
      <vt:lpstr>Results</vt:lpstr>
      <vt:lpstr>Next Steps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Multisegmental Motor Output Analysis in Critically Ill Patients</dc:title>
  <dc:creator>Matt Johnson</dc:creator>
  <cp:lastModifiedBy>Matt Johnson</cp:lastModifiedBy>
  <cp:revision>29</cp:revision>
  <dcterms:created xsi:type="dcterms:W3CDTF">2017-01-30T14:05:43Z</dcterms:created>
  <dcterms:modified xsi:type="dcterms:W3CDTF">2017-02-07T21:24:14Z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0x010100544A5705F40C13479A4F4A2596C137DA</vt:lpwstr>
  </property>
</Properties>
</file>

<file path=docProps/thumbnail.jpeg>
</file>